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legreya Sans SC" panose="020B0604020202020204" charset="0"/>
      <p:regular r:id="rId15"/>
    </p:embeddedFont>
    <p:embeddedFont>
      <p:font typeface="Alegreya Sans SC Bold" panose="020B0604020202020204" charset="0"/>
      <p:regular r:id="rId16"/>
    </p:embeddedFont>
    <p:embeddedFont>
      <p:font typeface="Alegreya Sans SC Ultra-Bold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604020202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  <p:embeddedFont>
      <p:font typeface="Open Sauce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3CD"/>
    <a:srgbClr val="9DAC97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5" d="100"/>
          <a:sy n="55" d="100"/>
        </p:scale>
        <p:origin x="620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sv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7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4.xml"/><Relationship Id="rId5" Type="http://schemas.openxmlformats.org/officeDocument/2006/relationships/image" Target="../media/image4.svg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TextBox 4"/>
          <p:cNvSpPr txBox="1"/>
          <p:nvPr/>
        </p:nvSpPr>
        <p:spPr>
          <a:xfrm>
            <a:off x="2068207" y="3264019"/>
            <a:ext cx="14151587" cy="262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40"/>
              </a:lnSpc>
            </a:pPr>
            <a:r>
              <a:rPr lang="en-US" sz="13743" b="1">
                <a:solidFill>
                  <a:srgbClr val="52674B"/>
                </a:solidFill>
                <a:latin typeface="Alegreya Sans SC Ultra-Bold"/>
                <a:ea typeface="Alegreya Sans SC Ultra-Bold"/>
                <a:cs typeface="Alegreya Sans SC Ultra-Bold"/>
                <a:sym typeface="Alegreya Sans SC Ultra-Bold"/>
              </a:rPr>
              <a:t>GROUP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3591" y="5544294"/>
            <a:ext cx="12400818" cy="94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7"/>
              </a:lnSpc>
            </a:pPr>
            <a:r>
              <a:rPr lang="en-US" sz="5533" b="1">
                <a:solidFill>
                  <a:srgbClr val="5267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CMPG 315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13333513" y="-733092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0" y="5772561"/>
                </a:moveTo>
                <a:lnTo>
                  <a:pt x="5772561" y="5772561"/>
                </a:lnTo>
                <a:lnTo>
                  <a:pt x="5772561" y="0"/>
                </a:lnTo>
                <a:lnTo>
                  <a:pt x="0" y="0"/>
                </a:lnTo>
                <a:lnTo>
                  <a:pt x="0" y="57725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Freeform 8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9" name="Freeform 9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56594"/>
            <a:ext cx="16230600" cy="8229600"/>
            <a:chOff x="0" y="0"/>
            <a:chExt cx="5490351" cy="2783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l="l" t="t" r="r" b="b"/>
              <a:pathLst>
                <a:path w="5490351" h="2783840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B8C7B2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1900754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31900754" h="6379210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446126-B5FB-F095-4A2A-77402BACB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043503"/>
              </p:ext>
            </p:extLst>
          </p:nvPr>
        </p:nvGraphicFramePr>
        <p:xfrm>
          <a:off x="2514600" y="2205533"/>
          <a:ext cx="13012760" cy="6131721"/>
        </p:xfrm>
        <a:graphic>
          <a:graphicData uri="http://schemas.openxmlformats.org/drawingml/2006/table">
            <a:tbl>
              <a:tblPr/>
              <a:tblGrid>
                <a:gridCol w="6602850">
                  <a:extLst>
                    <a:ext uri="{9D8B030D-6E8A-4147-A177-3AD203B41FA5}">
                      <a16:colId xmlns:a16="http://schemas.microsoft.com/office/drawing/2014/main" val="2714281866"/>
                    </a:ext>
                  </a:extLst>
                </a:gridCol>
                <a:gridCol w="2250972">
                  <a:extLst>
                    <a:ext uri="{9D8B030D-6E8A-4147-A177-3AD203B41FA5}">
                      <a16:colId xmlns:a16="http://schemas.microsoft.com/office/drawing/2014/main" val="3081114947"/>
                    </a:ext>
                  </a:extLst>
                </a:gridCol>
                <a:gridCol w="1586399">
                  <a:extLst>
                    <a:ext uri="{9D8B030D-6E8A-4147-A177-3AD203B41FA5}">
                      <a16:colId xmlns:a16="http://schemas.microsoft.com/office/drawing/2014/main" val="2684474708"/>
                    </a:ext>
                  </a:extLst>
                </a:gridCol>
                <a:gridCol w="2572539">
                  <a:extLst>
                    <a:ext uri="{9D8B030D-6E8A-4147-A177-3AD203B41FA5}">
                      <a16:colId xmlns:a16="http://schemas.microsoft.com/office/drawing/2014/main" val="3691189472"/>
                    </a:ext>
                  </a:extLst>
                </a:gridCol>
              </a:tblGrid>
              <a:tr h="85220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Devices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C9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Quantity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C9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Price (R)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C9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(R)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C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294378"/>
                  </a:ext>
                </a:extLst>
              </a:tr>
              <a:tr h="78984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Switches (33650- 24ps)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2,000.00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24,000.00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691480"/>
                  </a:ext>
                </a:extLst>
              </a:tr>
              <a:tr h="78984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Router (2911)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1,500.00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035366"/>
                  </a:ext>
                </a:extLst>
              </a:tr>
              <a:tr h="78984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Copper Straight Through Cable (100m)</a:t>
                      </a:r>
                      <a:endParaRPr lang="en-GB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300.00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6640"/>
                  </a:ext>
                </a:extLst>
              </a:tr>
              <a:tr h="78984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Access Point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2,500.00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37,500.00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35906"/>
                  </a:ext>
                </a:extLst>
              </a:tr>
              <a:tr h="44688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Labour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450.00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56,700.00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86157"/>
                  </a:ext>
                </a:extLst>
              </a:tr>
              <a:tr h="44688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AnyDesk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1244.48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1,244.48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37422"/>
                  </a:ext>
                </a:extLst>
              </a:tr>
              <a:tr h="12263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ZA" sz="2400">
                          <a:effectLst/>
                        </a:rPr>
                      </a:b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ZA" sz="2400">
                          <a:effectLst/>
                        </a:rPr>
                      </a:b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121,500.00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949565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87F192D7-BA45-BE53-BC6E-1FA552FB4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012" y="2631405"/>
            <a:ext cx="514507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-2883937" y="0"/>
            <a:ext cx="21171937" cy="10287000"/>
            <a:chOff x="0" y="0"/>
            <a:chExt cx="1672844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2844" cy="812800"/>
            </a:xfrm>
            <a:custGeom>
              <a:avLst/>
              <a:gdLst/>
              <a:ahLst/>
              <a:cxnLst/>
              <a:rect l="l" t="t" r="r" b="b"/>
              <a:pathLst>
                <a:path w="1672844" h="812800">
                  <a:moveTo>
                    <a:pt x="0" y="0"/>
                  </a:moveTo>
                  <a:lnTo>
                    <a:pt x="1672844" y="0"/>
                  </a:lnTo>
                  <a:lnTo>
                    <a:pt x="167284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t="-48790" b="-48790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49462" y="3019425"/>
            <a:ext cx="6336360" cy="256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2"/>
              </a:lnSpc>
            </a:pPr>
            <a:r>
              <a:rPr lang="en-US" sz="8669" b="1" dirty="0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MESSAGING APP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 flipV="1">
            <a:off x="13333513" y="-733092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0" y="5772561"/>
                </a:moveTo>
                <a:lnTo>
                  <a:pt x="5772561" y="5772561"/>
                </a:lnTo>
                <a:lnTo>
                  <a:pt x="5772561" y="0"/>
                </a:lnTo>
                <a:lnTo>
                  <a:pt x="0" y="0"/>
                </a:lnTo>
                <a:lnTo>
                  <a:pt x="0" y="57725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TextBox 8"/>
          <p:cNvSpPr txBox="1"/>
          <p:nvPr/>
        </p:nvSpPr>
        <p:spPr>
          <a:xfrm>
            <a:off x="9139238" y="4858004"/>
            <a:ext cx="9525" cy="51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377343" y="305375"/>
            <a:ext cx="933324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811" y="5858838"/>
            <a:ext cx="374427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17832" y="2129095"/>
            <a:ext cx="10987604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Render free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Booting up may take a while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 Imports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Flask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Flask-Socketio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eventlet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17832" y="7477760"/>
            <a:ext cx="1330196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 Imports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image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imageTk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8800013" y="713404"/>
            <a:ext cx="8325937" cy="8860193"/>
            <a:chOff x="0" y="0"/>
            <a:chExt cx="11101250" cy="11813590"/>
          </a:xfrm>
        </p:grpSpPr>
        <p:sp>
          <p:nvSpPr>
            <p:cNvPr id="8" name="AutoShape 8"/>
            <p:cNvSpPr/>
            <p:nvPr/>
          </p:nvSpPr>
          <p:spPr>
            <a:xfrm rot="131710">
              <a:off x="214668" y="200199"/>
              <a:ext cx="10671914" cy="11413192"/>
            </a:xfrm>
            <a:prstGeom prst="rect">
              <a:avLst/>
            </a:prstGeom>
            <a:solidFill>
              <a:srgbClr val="92AB88"/>
            </a:solidFill>
          </p:spPr>
          <p:txBody>
            <a:bodyPr/>
            <a:lstStyle/>
            <a:p>
              <a:endParaRPr lang="en-ZA"/>
            </a:p>
          </p:txBody>
        </p:sp>
        <p:grpSp>
          <p:nvGrpSpPr>
            <p:cNvPr id="9" name="Group 9"/>
            <p:cNvGrpSpPr/>
            <p:nvPr/>
          </p:nvGrpSpPr>
          <p:grpSpPr>
            <a:xfrm rot="131710">
              <a:off x="465932" y="435724"/>
              <a:ext cx="10169386" cy="10942143"/>
              <a:chOff x="0" y="0"/>
              <a:chExt cx="812800" cy="8745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745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456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74564"/>
                    </a:lnTo>
                    <a:lnTo>
                      <a:pt x="0" y="874564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36079" r="-36079"/>
                </a:stretch>
              </a:blipFill>
            </p:spPr>
            <p:txBody>
              <a:bodyPr/>
              <a:lstStyle/>
              <a:p>
                <a:endParaRPr lang="en-ZA"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12341029" y="4285678"/>
            <a:ext cx="7092437" cy="7516070"/>
          </a:xfrm>
          <a:custGeom>
            <a:avLst/>
            <a:gdLst/>
            <a:ahLst/>
            <a:cxnLst/>
            <a:rect l="l" t="t" r="r" b="b"/>
            <a:pathLst>
              <a:path w="7092437" h="7516070">
                <a:moveTo>
                  <a:pt x="0" y="0"/>
                </a:moveTo>
                <a:lnTo>
                  <a:pt x="7092437" y="0"/>
                </a:lnTo>
                <a:lnTo>
                  <a:pt x="7092437" y="7516070"/>
                </a:lnTo>
                <a:lnTo>
                  <a:pt x="0" y="75160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2" name="Freeform 12"/>
          <p:cNvSpPr/>
          <p:nvPr/>
        </p:nvSpPr>
        <p:spPr>
          <a:xfrm rot="-10800000">
            <a:off x="-803019" y="-1021624"/>
            <a:ext cx="7092437" cy="7516070"/>
          </a:xfrm>
          <a:custGeom>
            <a:avLst/>
            <a:gdLst/>
            <a:ahLst/>
            <a:cxnLst/>
            <a:rect l="l" t="t" r="r" b="b"/>
            <a:pathLst>
              <a:path w="7092437" h="7516070">
                <a:moveTo>
                  <a:pt x="0" y="0"/>
                </a:moveTo>
                <a:lnTo>
                  <a:pt x="7092437" y="0"/>
                </a:lnTo>
                <a:lnTo>
                  <a:pt x="7092437" y="7516069"/>
                </a:lnTo>
                <a:lnTo>
                  <a:pt x="0" y="7516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Freeform 13"/>
          <p:cNvSpPr/>
          <p:nvPr/>
        </p:nvSpPr>
        <p:spPr>
          <a:xfrm rot="-437311">
            <a:off x="3778763" y="6716684"/>
            <a:ext cx="1667949" cy="1428371"/>
          </a:xfrm>
          <a:custGeom>
            <a:avLst/>
            <a:gdLst/>
            <a:ahLst/>
            <a:cxnLst/>
            <a:rect l="l" t="t" r="r" b="b"/>
            <a:pathLst>
              <a:path w="1667949" h="1428371">
                <a:moveTo>
                  <a:pt x="0" y="0"/>
                </a:moveTo>
                <a:lnTo>
                  <a:pt x="1667950" y="0"/>
                </a:lnTo>
                <a:lnTo>
                  <a:pt x="1667950" y="1428371"/>
                </a:lnTo>
                <a:lnTo>
                  <a:pt x="0" y="14283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Freeform 14"/>
          <p:cNvSpPr/>
          <p:nvPr/>
        </p:nvSpPr>
        <p:spPr>
          <a:xfrm rot="-3757476">
            <a:off x="7501983" y="7124399"/>
            <a:ext cx="2132320" cy="1957857"/>
          </a:xfrm>
          <a:custGeom>
            <a:avLst/>
            <a:gdLst/>
            <a:ahLst/>
            <a:cxnLst/>
            <a:rect l="l" t="t" r="r" b="b"/>
            <a:pathLst>
              <a:path w="2132320" h="1957857">
                <a:moveTo>
                  <a:pt x="0" y="0"/>
                </a:moveTo>
                <a:lnTo>
                  <a:pt x="2132320" y="0"/>
                </a:lnTo>
                <a:lnTo>
                  <a:pt x="2132320" y="1957857"/>
                </a:lnTo>
                <a:lnTo>
                  <a:pt x="0" y="19578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5" name="TextBox 15"/>
          <p:cNvSpPr txBox="1"/>
          <p:nvPr/>
        </p:nvSpPr>
        <p:spPr>
          <a:xfrm rot="-281874">
            <a:off x="11807453" y="7996220"/>
            <a:ext cx="481236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50"/>
              </a:lnSpc>
            </a:pPr>
            <a:r>
              <a:rPr lang="en-US" sz="7500" b="1" dirty="0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Thank You!</a:t>
            </a:r>
          </a:p>
        </p:txBody>
      </p:sp>
      <p:sp>
        <p:nvSpPr>
          <p:cNvPr id="16" name="TextBox 16"/>
          <p:cNvSpPr txBox="1"/>
          <p:nvPr/>
        </p:nvSpPr>
        <p:spPr>
          <a:xfrm rot="-202183">
            <a:off x="1128106" y="3809061"/>
            <a:ext cx="8839120" cy="140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95"/>
              </a:lnSpc>
            </a:pPr>
            <a:r>
              <a:rPr lang="en-US" sz="9884" b="1" dirty="0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8552528" y="840"/>
            <a:ext cx="10167999" cy="10287000"/>
            <a:chOff x="0" y="0"/>
            <a:chExt cx="2677991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77991" cy="2709333"/>
            </a:xfrm>
            <a:custGeom>
              <a:avLst/>
              <a:gdLst/>
              <a:ahLst/>
              <a:cxnLst/>
              <a:rect l="l" t="t" r="r" b="b"/>
              <a:pathLst>
                <a:path w="2677991" h="2709333">
                  <a:moveTo>
                    <a:pt x="0" y="0"/>
                  </a:moveTo>
                  <a:lnTo>
                    <a:pt x="2677991" y="0"/>
                  </a:lnTo>
                  <a:lnTo>
                    <a:pt x="26779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8C7B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2677991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4300" y="3462172"/>
            <a:ext cx="6036901" cy="3257770"/>
            <a:chOff x="0" y="-38100"/>
            <a:chExt cx="8049201" cy="434369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8049201" cy="327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25"/>
                </a:lnSpc>
              </a:pPr>
              <a:r>
                <a:rPr lang="en-US" sz="8500">
                  <a:solidFill>
                    <a:srgbClr val="2F4329"/>
                  </a:solidFill>
                  <a:latin typeface="Alegreya Sans SC"/>
                  <a:ea typeface="Alegreya Sans SC"/>
                  <a:cs typeface="Alegreya Sans SC"/>
                  <a:sym typeface="Alegreya Sans SC"/>
                </a:rPr>
                <a:t>TABLE OF CONTENTS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664393"/>
              <a:ext cx="8049201" cy="641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endParaRPr lang="en-US" sz="3000" b="1" dirty="0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508347" y="2177210"/>
            <a:ext cx="6339107" cy="40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u="sng" dirty="0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  <a:hlinkClick r:id="rId10" action="ppaction://hlinksldjump"/>
              </a:rPr>
              <a:t>OUR TEAM</a:t>
            </a:r>
            <a:endParaRPr lang="en-US" sz="2499" b="1" u="sng" dirty="0">
              <a:solidFill>
                <a:srgbClr val="2F4329"/>
              </a:solidFill>
              <a:latin typeface="Alegreya Sans SC Bold"/>
              <a:ea typeface="Alegreya Sans SC Bold"/>
              <a:cs typeface="Alegreya Sans SC Bold"/>
              <a:sym typeface="Alegreya Sans S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508347" y="3515565"/>
            <a:ext cx="6339107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u="sng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  <a:hlinkClick r:id="rId11" action="ppaction://hlinksldjump"/>
              </a:rPr>
              <a:t>PROJECT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66974" y="6316828"/>
            <a:ext cx="6339107" cy="40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u="sng" dirty="0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  <a:hlinkClick r:id="rId12" action="ppaction://hlinksldjump"/>
              </a:rPr>
              <a:t>MESSAGE APP</a:t>
            </a:r>
            <a:endParaRPr lang="en-US" sz="2499" b="1" u="sng" dirty="0">
              <a:solidFill>
                <a:srgbClr val="2F4329"/>
              </a:solidFill>
              <a:latin typeface="Alegreya Sans SC Bold"/>
              <a:ea typeface="Alegreya Sans SC Bold"/>
              <a:cs typeface="Alegreya Sans SC Bold"/>
              <a:sym typeface="Alegreya Sans SC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35042" y="4918915"/>
            <a:ext cx="6339107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u="sng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  <a:hlinkClick r:id="rId13" action="ppaction://hlinksldjump"/>
              </a:rPr>
              <a:t>PACKET TRACER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08347" y="7525590"/>
            <a:ext cx="6339107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u="sng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  <a:hlinkClick r:id="rId14" action="ppaction://hlinksldjump"/>
              </a:rPr>
              <a:t>BUDGET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10952904" y="0"/>
            <a:ext cx="3794492" cy="5095875"/>
            <a:chOff x="0" y="0"/>
            <a:chExt cx="812800" cy="10915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091563"/>
            </a:xfrm>
            <a:custGeom>
              <a:avLst/>
              <a:gdLst/>
              <a:ahLst/>
              <a:cxnLst/>
              <a:rect l="l" t="t" r="r" b="b"/>
              <a:pathLst>
                <a:path w="812800" h="1091563">
                  <a:moveTo>
                    <a:pt x="0" y="0"/>
                  </a:moveTo>
                  <a:lnTo>
                    <a:pt x="812800" y="0"/>
                  </a:lnTo>
                  <a:lnTo>
                    <a:pt x="812800" y="1091563"/>
                  </a:lnTo>
                  <a:lnTo>
                    <a:pt x="0" y="1091563"/>
                  </a:lnTo>
                  <a:close/>
                </a:path>
              </a:pathLst>
            </a:custGeom>
            <a:blipFill>
              <a:blip r:embed="rId10"/>
              <a:stretch>
                <a:fillRect l="-277" r="-277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52904" y="5191125"/>
            <a:ext cx="3794492" cy="5095875"/>
            <a:chOff x="0" y="0"/>
            <a:chExt cx="812800" cy="10915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91563"/>
            </a:xfrm>
            <a:custGeom>
              <a:avLst/>
              <a:gdLst/>
              <a:ahLst/>
              <a:cxnLst/>
              <a:rect l="l" t="t" r="r" b="b"/>
              <a:pathLst>
                <a:path w="812800" h="1091563">
                  <a:moveTo>
                    <a:pt x="0" y="0"/>
                  </a:moveTo>
                  <a:lnTo>
                    <a:pt x="812800" y="0"/>
                  </a:lnTo>
                  <a:lnTo>
                    <a:pt x="812800" y="1091563"/>
                  </a:lnTo>
                  <a:lnTo>
                    <a:pt x="0" y="1091563"/>
                  </a:lnTo>
                  <a:close/>
                </a:path>
              </a:pathLst>
            </a:custGeom>
            <a:blipFill>
              <a:blip r:embed="rId11"/>
              <a:stretch>
                <a:fillRect l="-300" r="-300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42646" y="0"/>
            <a:ext cx="3445354" cy="3262211"/>
            <a:chOff x="0" y="0"/>
            <a:chExt cx="85843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8431" cy="812800"/>
            </a:xfrm>
            <a:custGeom>
              <a:avLst/>
              <a:gdLst/>
              <a:ahLst/>
              <a:cxnLst/>
              <a:rect l="l" t="t" r="r" b="b"/>
              <a:pathLst>
                <a:path w="858431" h="812800">
                  <a:moveTo>
                    <a:pt x="0" y="0"/>
                  </a:moveTo>
                  <a:lnTo>
                    <a:pt x="858431" y="0"/>
                  </a:lnTo>
                  <a:lnTo>
                    <a:pt x="85843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2"/>
              <a:stretch>
                <a:fillRect t="-19928" b="-19928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42646" y="3373336"/>
            <a:ext cx="3445354" cy="3572077"/>
            <a:chOff x="0" y="0"/>
            <a:chExt cx="812800" cy="8426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42695"/>
            </a:xfrm>
            <a:custGeom>
              <a:avLst/>
              <a:gdLst/>
              <a:ahLst/>
              <a:cxnLst/>
              <a:rect l="l" t="t" r="r" b="b"/>
              <a:pathLst>
                <a:path w="812800" h="842695">
                  <a:moveTo>
                    <a:pt x="0" y="0"/>
                  </a:moveTo>
                  <a:lnTo>
                    <a:pt x="812800" y="0"/>
                  </a:lnTo>
                  <a:lnTo>
                    <a:pt x="812800" y="842695"/>
                  </a:lnTo>
                  <a:lnTo>
                    <a:pt x="0" y="842695"/>
                  </a:lnTo>
                  <a:close/>
                </a:path>
              </a:pathLst>
            </a:custGeom>
            <a:blipFill>
              <a:blip r:embed="rId13"/>
              <a:stretch>
                <a:fillRect t="-6322" b="-6322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842646" y="7056539"/>
            <a:ext cx="3445354" cy="3230461"/>
            <a:chOff x="0" y="0"/>
            <a:chExt cx="866868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6868" cy="812800"/>
            </a:xfrm>
            <a:custGeom>
              <a:avLst/>
              <a:gdLst/>
              <a:ahLst/>
              <a:cxnLst/>
              <a:rect l="l" t="t" r="r" b="b"/>
              <a:pathLst>
                <a:path w="866868" h="812800">
                  <a:moveTo>
                    <a:pt x="0" y="0"/>
                  </a:moveTo>
                  <a:lnTo>
                    <a:pt x="866868" y="0"/>
                  </a:lnTo>
                  <a:lnTo>
                    <a:pt x="86686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4"/>
              <a:stretch>
                <a:fillRect t="-30039" b="-30039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7" name="Group 17"/>
          <p:cNvGrpSpPr/>
          <p:nvPr/>
        </p:nvGrpSpPr>
        <p:grpSpPr>
          <a:xfrm rot="122592">
            <a:off x="-356228" y="-5674511"/>
            <a:ext cx="13391792" cy="17217078"/>
            <a:chOff x="0" y="0"/>
            <a:chExt cx="17855723" cy="22956104"/>
          </a:xfrm>
        </p:grpSpPr>
        <p:sp>
          <p:nvSpPr>
            <p:cNvPr id="18" name="AutoShape 18"/>
            <p:cNvSpPr/>
            <p:nvPr/>
          </p:nvSpPr>
          <p:spPr>
            <a:xfrm>
              <a:off x="0" y="7816676"/>
              <a:ext cx="13896712" cy="13716000"/>
            </a:xfrm>
            <a:prstGeom prst="rect">
              <a:avLst/>
            </a:prstGeom>
            <a:solidFill>
              <a:srgbClr val="B8C7B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9" name="AutoShape 19"/>
            <p:cNvSpPr/>
            <p:nvPr/>
          </p:nvSpPr>
          <p:spPr>
            <a:xfrm rot="-782927">
              <a:off x="9161997" y="356197"/>
              <a:ext cx="5699196" cy="22243709"/>
            </a:xfrm>
            <a:prstGeom prst="rect">
              <a:avLst/>
            </a:prstGeom>
            <a:solidFill>
              <a:srgbClr val="B8C7B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0" name="AutoShape 20"/>
            <p:cNvSpPr/>
            <p:nvPr/>
          </p:nvSpPr>
          <p:spPr>
            <a:xfrm rot="-782927">
              <a:off x="15454962" y="6494985"/>
              <a:ext cx="623463" cy="15814892"/>
            </a:xfrm>
            <a:prstGeom prst="rect">
              <a:avLst/>
            </a:prstGeom>
            <a:solidFill>
              <a:srgbClr val="52674B"/>
            </a:solid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925513"/>
            <a:ext cx="828628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</a:pPr>
            <a:r>
              <a:rPr lang="en-US" sz="3500" dirty="0">
                <a:solidFill>
                  <a:srgbClr val="52674B"/>
                </a:solidFill>
                <a:latin typeface="Open Sauce"/>
                <a:ea typeface="Open Sauce"/>
                <a:cs typeface="Open Sauce"/>
                <a:sym typeface="Open Sauce"/>
              </a:rPr>
              <a:t>Mariska Adriaanzen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843" y="7776419"/>
            <a:ext cx="9659354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50"/>
              </a:lnSpc>
            </a:pPr>
            <a:r>
              <a:rPr lang="en-US" sz="10500" b="1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OUR 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74423" y="2149131"/>
            <a:ext cx="96556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</a:pPr>
            <a:r>
              <a:rPr lang="en-US" sz="3499" dirty="0">
                <a:solidFill>
                  <a:srgbClr val="52674B"/>
                </a:solidFill>
                <a:latin typeface="Open Sauce"/>
                <a:ea typeface="Open Sauce"/>
                <a:cs typeface="Open Sauce"/>
                <a:sym typeface="Open Sauce"/>
              </a:rPr>
              <a:t>Cecilia Theunissen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94519" y="3374682"/>
            <a:ext cx="96556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</a:pPr>
            <a:r>
              <a:rPr lang="en-US" sz="3499" dirty="0">
                <a:solidFill>
                  <a:srgbClr val="52674B"/>
                </a:solidFill>
                <a:latin typeface="Open Sauce"/>
                <a:ea typeface="Open Sauce"/>
                <a:cs typeface="Open Sauce"/>
                <a:sym typeface="Open Sauce"/>
              </a:rPr>
              <a:t>Christoffel Schoeman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72141" y="4600232"/>
            <a:ext cx="96556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</a:pPr>
            <a:r>
              <a:rPr lang="en-US" sz="3499" dirty="0">
                <a:solidFill>
                  <a:srgbClr val="52674B"/>
                </a:solidFill>
                <a:latin typeface="Open Sauce"/>
                <a:ea typeface="Open Sauce"/>
                <a:cs typeface="Open Sauce"/>
                <a:sym typeface="Open Sauce"/>
              </a:rPr>
              <a:t>Ethan Sutherland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66478" y="5987707"/>
            <a:ext cx="96556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</a:pPr>
            <a:r>
              <a:rPr lang="en-US" sz="3499" dirty="0">
                <a:solidFill>
                  <a:srgbClr val="52674B"/>
                </a:solidFill>
                <a:latin typeface="Open Sauce"/>
                <a:ea typeface="Open Sauce"/>
                <a:cs typeface="Open Sauce"/>
                <a:sym typeface="Open Sauce"/>
              </a:rPr>
              <a:t>Marnus De Beer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1455737"/>
            <a:ext cx="82862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Leader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96525" y="2792946"/>
            <a:ext cx="82862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Packet Tracer Expert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08008" y="4086517"/>
            <a:ext cx="82862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 Buff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63864" y="5311432"/>
            <a:ext cx="82862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GUI Mastermind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626872" y="6621881"/>
            <a:ext cx="82862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Administrator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 flipV="1">
            <a:off x="13333513" y="-733092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0" y="5772561"/>
                </a:moveTo>
                <a:lnTo>
                  <a:pt x="5772561" y="5772561"/>
                </a:lnTo>
                <a:lnTo>
                  <a:pt x="5772561" y="0"/>
                </a:lnTo>
                <a:lnTo>
                  <a:pt x="0" y="0"/>
                </a:lnTo>
                <a:lnTo>
                  <a:pt x="0" y="57725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TextBox 8"/>
          <p:cNvSpPr txBox="1"/>
          <p:nvPr/>
        </p:nvSpPr>
        <p:spPr>
          <a:xfrm>
            <a:off x="5063683" y="2014755"/>
            <a:ext cx="8160633" cy="292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10895" b="1">
                <a:solidFill>
                  <a:srgbClr val="52674B"/>
                </a:solidFill>
                <a:latin typeface="Alegreya Sans SC Ultra-Bold"/>
                <a:ea typeface="Alegreya Sans SC Ultra-Bold"/>
                <a:cs typeface="Alegreya Sans SC Ultra-Bold"/>
                <a:sym typeface="Alegreya Sans SC Ultra-Bold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4409" y="5074086"/>
            <a:ext cx="9859183" cy="324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Assumptions</a:t>
            </a:r>
          </a:p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Cisco Packet Tracer</a:t>
            </a:r>
          </a:p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Remote access sloution</a:t>
            </a:r>
          </a:p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Budget</a:t>
            </a:r>
          </a:p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Messaging app</a:t>
            </a:r>
          </a:p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Issues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AutoShape 7"/>
          <p:cNvSpPr/>
          <p:nvPr/>
        </p:nvSpPr>
        <p:spPr>
          <a:xfrm>
            <a:off x="5358840" y="1108553"/>
            <a:ext cx="11859377" cy="8069894"/>
          </a:xfrm>
          <a:prstGeom prst="rect">
            <a:avLst/>
          </a:prstGeom>
          <a:solidFill>
            <a:srgbClr val="B8C7B2"/>
          </a:solidFill>
        </p:spPr>
        <p:txBody>
          <a:bodyPr/>
          <a:lstStyle/>
          <a:p>
            <a:endParaRPr lang="en-ZA"/>
          </a:p>
        </p:txBody>
      </p:sp>
      <p:grpSp>
        <p:nvGrpSpPr>
          <p:cNvPr id="8" name="Group 8"/>
          <p:cNvGrpSpPr/>
          <p:nvPr/>
        </p:nvGrpSpPr>
        <p:grpSpPr>
          <a:xfrm>
            <a:off x="5607369" y="1365529"/>
            <a:ext cx="11362320" cy="7555943"/>
            <a:chOff x="0" y="0"/>
            <a:chExt cx="1222256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2256" cy="812800"/>
            </a:xfrm>
            <a:custGeom>
              <a:avLst/>
              <a:gdLst/>
              <a:ahLst/>
              <a:cxnLst/>
              <a:rect l="l" t="t" r="r" b="b"/>
              <a:pathLst>
                <a:path w="1222256" h="812800">
                  <a:moveTo>
                    <a:pt x="0" y="0"/>
                  </a:moveTo>
                  <a:lnTo>
                    <a:pt x="1222256" y="0"/>
                  </a:lnTo>
                  <a:lnTo>
                    <a:pt x="12222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t="-26171" b="-26171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23248" y="3831386"/>
            <a:ext cx="6982269" cy="2624227"/>
          </a:xfrm>
          <a:prstGeom prst="rect">
            <a:avLst/>
          </a:prstGeom>
          <a:solidFill>
            <a:srgbClr val="B8C7B2"/>
          </a:solidFill>
        </p:spPr>
        <p:txBody>
          <a:bodyPr/>
          <a:lstStyle/>
          <a:p>
            <a:endParaRPr lang="en-ZA"/>
          </a:p>
        </p:txBody>
      </p:sp>
      <p:sp>
        <p:nvSpPr>
          <p:cNvPr id="11" name="TextBox 11"/>
          <p:cNvSpPr txBox="1"/>
          <p:nvPr/>
        </p:nvSpPr>
        <p:spPr>
          <a:xfrm>
            <a:off x="960843" y="4623011"/>
            <a:ext cx="6195101" cy="118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2"/>
              </a:lnSpc>
            </a:pPr>
            <a:r>
              <a:rPr lang="en-US" sz="7380" b="1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ASSUMPTIONS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56594"/>
            <a:ext cx="16230600" cy="8229600"/>
            <a:chOff x="0" y="0"/>
            <a:chExt cx="5490351" cy="2783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l="l" t="t" r="r" b="b"/>
              <a:pathLst>
                <a:path w="5490351" h="2783840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B8C7B2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1900754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31900754" h="6379210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1318977" y="1028700"/>
            <a:ext cx="15426175" cy="3199892"/>
            <a:chOff x="0" y="0"/>
            <a:chExt cx="20568233" cy="426652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9302589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</a:pPr>
              <a:r>
                <a:rPr lang="en-US" sz="8000">
                  <a:solidFill>
                    <a:srgbClr val="78906F"/>
                  </a:solidFill>
                  <a:latin typeface="Open Sans"/>
                  <a:ea typeface="Open Sans"/>
                  <a:cs typeface="Open Sans"/>
                  <a:sym typeface="Open Sans"/>
                </a:rPr>
                <a:t>Packet Tracer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33358" y="755650"/>
              <a:ext cx="12334875" cy="3510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28"/>
                </a:lnSpc>
                <a:spcBef>
                  <a:spcPct val="0"/>
                </a:spcBef>
              </a:pPr>
              <a:r>
                <a:rPr lang="en-US" sz="3020">
                  <a:solidFill>
                    <a:srgbClr val="78906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9 VLAN</a:t>
              </a:r>
            </a:p>
            <a:p>
              <a:pPr algn="r">
                <a:lnSpc>
                  <a:spcPts val="4228"/>
                </a:lnSpc>
                <a:spcBef>
                  <a:spcPct val="0"/>
                </a:spcBef>
              </a:pPr>
              <a:endParaRPr lang="en-US" sz="3020">
                <a:solidFill>
                  <a:srgbClr val="78906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r">
                <a:lnSpc>
                  <a:spcPts val="4228"/>
                </a:lnSpc>
                <a:spcBef>
                  <a:spcPct val="0"/>
                </a:spcBef>
              </a:pPr>
              <a:r>
                <a:rPr lang="en-US" sz="3020">
                  <a:solidFill>
                    <a:srgbClr val="78906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VLANs has a range corresponding to the VLAN</a:t>
              </a:r>
            </a:p>
            <a:p>
              <a:pPr algn="r">
                <a:lnSpc>
                  <a:spcPts val="4228"/>
                </a:lnSpc>
                <a:spcBef>
                  <a:spcPct val="0"/>
                </a:spcBef>
              </a:pPr>
              <a:endParaRPr lang="en-US" sz="3020">
                <a:solidFill>
                  <a:srgbClr val="78906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r">
                <a:lnSpc>
                  <a:spcPts val="4228"/>
                </a:lnSpc>
                <a:spcBef>
                  <a:spcPct val="0"/>
                </a:spcBef>
              </a:pPr>
              <a:r>
                <a:rPr lang="en-US" sz="3020">
                  <a:solidFill>
                    <a:srgbClr val="78906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2960 for core switch and machine room switches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8518" y="5143500"/>
            <a:ext cx="14490955" cy="1219200"/>
            <a:chOff x="0" y="0"/>
            <a:chExt cx="19321274" cy="1625600"/>
          </a:xfrm>
        </p:grpSpPr>
        <p:sp>
          <p:nvSpPr>
            <p:cNvPr id="15" name="TextBox 15"/>
            <p:cNvSpPr txBox="1"/>
            <p:nvPr/>
          </p:nvSpPr>
          <p:spPr>
            <a:xfrm>
              <a:off x="13488666" y="0"/>
              <a:ext cx="5832608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</a:pPr>
              <a:r>
                <a:rPr lang="en-US" sz="8000">
                  <a:solidFill>
                    <a:srgbClr val="2F4329"/>
                  </a:solidFill>
                  <a:latin typeface="Open Sans"/>
                  <a:ea typeface="Open Sans"/>
                  <a:cs typeface="Open Sans"/>
                  <a:sym typeface="Open Sans"/>
                </a:rPr>
                <a:t>Budget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11855"/>
              <a:ext cx="9754840" cy="685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088" b="1">
                  <a:solidFill>
                    <a:srgbClr val="2F4329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Budget limit is 1 million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4384" y="7407026"/>
            <a:ext cx="14735361" cy="1979168"/>
            <a:chOff x="0" y="0"/>
            <a:chExt cx="19647148" cy="2638890"/>
          </a:xfrm>
        </p:grpSpPr>
        <p:sp>
          <p:nvSpPr>
            <p:cNvPr id="18" name="TextBox 18"/>
            <p:cNvSpPr txBox="1"/>
            <p:nvPr/>
          </p:nvSpPr>
          <p:spPr>
            <a:xfrm>
              <a:off x="7438354" y="-228600"/>
              <a:ext cx="12208794" cy="2867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6040"/>
                </a:lnSpc>
              </a:pPr>
              <a:r>
                <a:rPr lang="en-US" sz="302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Easier to make it local and then online</a:t>
              </a:r>
            </a:p>
            <a:p>
              <a:pPr marL="0" lvl="0" indent="0" algn="r">
                <a:lnSpc>
                  <a:spcPts val="6040"/>
                </a:lnSpc>
              </a:pPr>
              <a:r>
                <a:rPr lang="en-US" sz="302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Python and hosted on Render Cloud Application Platform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21583"/>
              <a:ext cx="5832608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Chat App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9" name="TextBox 9"/>
          <p:cNvSpPr txBox="1"/>
          <p:nvPr/>
        </p:nvSpPr>
        <p:spPr>
          <a:xfrm>
            <a:off x="960843" y="8317616"/>
            <a:ext cx="16230600" cy="134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0"/>
              </a:lnSpc>
            </a:pPr>
            <a:r>
              <a:rPr lang="en-US" sz="7400" b="1">
                <a:solidFill>
                  <a:srgbClr val="DEF4FE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PACKET TRACER</a:t>
            </a:r>
          </a:p>
        </p:txBody>
      </p:sp>
      <p:pic>
        <p:nvPicPr>
          <p:cNvPr id="10" name="WhatsApp Video 2025-05-13 at 12.59.57_0c129961">
            <a:hlinkClick r:id="" action="ppaction://media"/>
            <a:extLst>
              <a:ext uri="{FF2B5EF4-FFF2-40B4-BE49-F238E27FC236}">
                <a16:creationId xmlns:a16="http://schemas.microsoft.com/office/drawing/2014/main" id="{47375E4C-315D-95AC-2A26-C4EA9A2C2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01630" y="724328"/>
            <a:ext cx="16230599" cy="756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7970324" y="4250475"/>
            <a:ext cx="9040494" cy="1786049"/>
            <a:chOff x="0" y="0"/>
            <a:chExt cx="12053992" cy="238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1708511"/>
              <a:ext cx="10607073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Anydesk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053992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Remote Access solution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567077" y="1608026"/>
            <a:ext cx="5039658" cy="7070949"/>
          </a:xfrm>
          <a:custGeom>
            <a:avLst/>
            <a:gdLst/>
            <a:ahLst/>
            <a:cxnLst/>
            <a:rect l="l" t="t" r="r" b="b"/>
            <a:pathLst>
              <a:path w="5039658" h="7070949">
                <a:moveTo>
                  <a:pt x="0" y="0"/>
                </a:moveTo>
                <a:lnTo>
                  <a:pt x="5039658" y="0"/>
                </a:lnTo>
                <a:lnTo>
                  <a:pt x="5039658" y="7070948"/>
                </a:lnTo>
                <a:lnTo>
                  <a:pt x="0" y="7070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8992411" y="2363810"/>
            <a:ext cx="7261733" cy="5716996"/>
            <a:chOff x="0" y="0"/>
            <a:chExt cx="3730237" cy="29367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78906F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66012" y="1896318"/>
            <a:ext cx="10914916" cy="7025173"/>
            <a:chOff x="0" y="0"/>
            <a:chExt cx="5513070" cy="3548380"/>
          </a:xfrm>
        </p:grpSpPr>
        <p:sp>
          <p:nvSpPr>
            <p:cNvPr id="10" name="Freeform 10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10"/>
              <a:stretch>
                <a:fillRect t="-1678" b="-1678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60843" y="5000625"/>
            <a:ext cx="587844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</a:pPr>
            <a:r>
              <a:rPr lang="en-US" sz="7200" b="1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BUDGET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182</Words>
  <Application>Microsoft Office PowerPoint</Application>
  <PresentationFormat>Custom</PresentationFormat>
  <Paragraphs>88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Alegreya Sans SC Ultra-Bold</vt:lpstr>
      <vt:lpstr>Canva Sans Bold</vt:lpstr>
      <vt:lpstr>Open Sauce Bold</vt:lpstr>
      <vt:lpstr>Open Sauce Medium</vt:lpstr>
      <vt:lpstr>Open Sauce</vt:lpstr>
      <vt:lpstr>Alegreya Sans SC</vt:lpstr>
      <vt:lpstr>Open Sans Bold</vt:lpstr>
      <vt:lpstr>Calibri</vt:lpstr>
      <vt:lpstr>Alegreya Sans SC Bold</vt:lpstr>
      <vt:lpstr>Canva Sans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CMPG 315 - Group 2</dc:title>
  <cp:lastModifiedBy>Mariska Adriaanzen</cp:lastModifiedBy>
  <cp:revision>4</cp:revision>
  <dcterms:created xsi:type="dcterms:W3CDTF">2006-08-16T00:00:00Z</dcterms:created>
  <dcterms:modified xsi:type="dcterms:W3CDTF">2025-05-13T18:04:07Z</dcterms:modified>
  <dc:identifier>DAGnDChYjbc</dc:identifier>
</cp:coreProperties>
</file>